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7"/>
  </p:notesMasterIdLst>
  <p:handoutMasterIdLst>
    <p:handoutMasterId r:id="rId28"/>
  </p:handoutMasterIdLst>
  <p:sldIdLst>
    <p:sldId id="256" r:id="rId2"/>
    <p:sldId id="257" r:id="rId3"/>
    <p:sldId id="393" r:id="rId4"/>
    <p:sldId id="452" r:id="rId5"/>
    <p:sldId id="372" r:id="rId6"/>
    <p:sldId id="359" r:id="rId7"/>
    <p:sldId id="451" r:id="rId8"/>
    <p:sldId id="449" r:id="rId9"/>
    <p:sldId id="514" r:id="rId10"/>
    <p:sldId id="513" r:id="rId11"/>
    <p:sldId id="515" r:id="rId12"/>
    <p:sldId id="516" r:id="rId13"/>
    <p:sldId id="461" r:id="rId14"/>
    <p:sldId id="487" r:id="rId15"/>
    <p:sldId id="512" r:id="rId16"/>
    <p:sldId id="511" r:id="rId17"/>
    <p:sldId id="483" r:id="rId18"/>
    <p:sldId id="482" r:id="rId19"/>
    <p:sldId id="445" r:id="rId20"/>
    <p:sldId id="505" r:id="rId21"/>
    <p:sldId id="481" r:id="rId22"/>
    <p:sldId id="443" r:id="rId23"/>
    <p:sldId id="504" r:id="rId24"/>
    <p:sldId id="404" r:id="rId25"/>
    <p:sldId id="354" r:id="rId26"/>
  </p:sldIdLst>
  <p:sldSz cx="9144000" cy="6858000" type="screen4x3"/>
  <p:notesSz cx="9309100" cy="69548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5pPr>
    <a:lvl6pPr marL="22860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6pPr>
    <a:lvl7pPr marL="27432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7pPr>
    <a:lvl8pPr marL="32004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8pPr>
    <a:lvl9pPr marL="3657600" algn="l" defTabSz="914400" rtl="0" eaLnBrk="1" latinLnBrk="0" hangingPunct="1">
      <a:defRPr u="sng" kern="1200">
        <a:solidFill>
          <a:schemeClr val="tx1"/>
        </a:solidFill>
        <a:latin typeface="Arial" pitchFamily="34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FFFF00"/>
    <a:srgbClr val="FF0000"/>
    <a:srgbClr val="009900"/>
    <a:srgbClr val="0066FF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2" d="100"/>
          <a:sy n="112" d="100"/>
        </p:scale>
        <p:origin x="-136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5" d="100"/>
        <a:sy n="125" d="100"/>
      </p:scale>
      <p:origin x="0" y="8192"/>
    </p:cViewPr>
  </p:sorterViewPr>
  <p:notesViewPr>
    <p:cSldViewPr>
      <p:cViewPr varScale="1">
        <p:scale>
          <a:sx n="83" d="100"/>
          <a:sy n="83" d="100"/>
        </p:scale>
        <p:origin x="-1312" y="-48"/>
      </p:cViewPr>
      <p:guideLst>
        <p:guide orient="horz" pos="2191"/>
        <p:guide pos="293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3225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73675" y="0"/>
            <a:ext cx="4033838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605588"/>
            <a:ext cx="4032250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92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73675" y="6605588"/>
            <a:ext cx="4033838" cy="34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cs typeface="Arial" pitchFamily="34" charset="0"/>
              </a:defRPr>
            </a:lvl1pPr>
          </a:lstStyle>
          <a:p>
            <a:fld id="{F83B62C7-C9B1-4062-AE01-313DDFFC47A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33838" cy="347663"/>
          </a:xfrm>
          <a:prstGeom prst="rect">
            <a:avLst/>
          </a:prstGeom>
        </p:spPr>
        <p:txBody>
          <a:bodyPr vert="horz" lIns="90041" tIns="45020" rIns="90041" bIns="45020" rtlCol="0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73675" y="0"/>
            <a:ext cx="4033838" cy="347663"/>
          </a:xfrm>
          <a:prstGeom prst="rect">
            <a:avLst/>
          </a:prstGeom>
        </p:spPr>
        <p:txBody>
          <a:bodyPr vert="horz" wrap="square" lIns="90041" tIns="45020" rIns="90041" bIns="450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35A96286-0394-45CC-871F-A2618CF3EDCA}" type="datetimeFigureOut">
              <a:rPr lang="en-US"/>
              <a:pPr/>
              <a:t>3/1/2016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16238" y="522288"/>
            <a:ext cx="3476625" cy="26082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41" tIns="45020" rIns="90041" bIns="450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03588"/>
            <a:ext cx="7448550" cy="3128962"/>
          </a:xfrm>
          <a:prstGeom prst="rect">
            <a:avLst/>
          </a:prstGeom>
        </p:spPr>
        <p:txBody>
          <a:bodyPr vert="horz" lIns="90041" tIns="45020" rIns="90041" bIns="450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05588"/>
            <a:ext cx="4033838" cy="347662"/>
          </a:xfrm>
          <a:prstGeom prst="rect">
            <a:avLst/>
          </a:prstGeom>
        </p:spPr>
        <p:txBody>
          <a:bodyPr vert="horz" lIns="90041" tIns="45020" rIns="90041" bIns="45020" rtlCol="0" anchor="b"/>
          <a:lstStyle>
            <a:lvl1pPr algn="l" eaLnBrk="1" hangingPunct="1">
              <a:defRPr sz="120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73675" y="6605588"/>
            <a:ext cx="4033838" cy="347662"/>
          </a:xfrm>
          <a:prstGeom prst="rect">
            <a:avLst/>
          </a:prstGeom>
        </p:spPr>
        <p:txBody>
          <a:bodyPr vert="horz" wrap="square" lIns="90041" tIns="45020" rIns="90041" bIns="450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Arial" pitchFamily="34" charset="0"/>
              </a:defRPr>
            </a:lvl1pPr>
          </a:lstStyle>
          <a:p>
            <a:fld id="{85DA054A-23EF-4B7C-B300-7233AA73559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0F6C880-F8D6-460D-A19E-8A4013F02E01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E09AF09-773C-4E07-8ACF-0DF4B38D5D93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>
              <a:ea typeface="ＭＳ Ｐゴシック" charset="-128"/>
            </a:endParaRPr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76103D0-CC02-4212-BF30-E41455BA4DC2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2769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769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2232C-9DEC-4BBC-8FF9-F013357F779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B2E99-1E51-4F58-A212-18D825FEA2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6D26F8-1EDA-4C35-B0C9-BF89D62858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1D93014-DFDE-40A5-9618-B19E2DF921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AAD392C-F6AC-4303-B37A-D04A6135FF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4C46B5-DE57-4C39-874B-BEA06EAD6EA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D211CE-80F1-4596-B65A-87403668E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5897CF-9CAD-4019-B9EE-6BB32F69BF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C815DE-7B23-451F-B8D6-F71D4B80E1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835A65A-9437-4DFC-9A76-258565FA68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EE34CD7-5D74-45E7-93F5-C81CDB7F33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58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2662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2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2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35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>
                <a:gd name="T0" fmla="*/ 1690 w 1722"/>
                <a:gd name="T1" fmla="*/ 50 h 66"/>
                <a:gd name="T2" fmla="*/ 1690 w 1722"/>
                <a:gd name="T3" fmla="*/ 44 h 66"/>
                <a:gd name="T4" fmla="*/ 0 w 1722"/>
                <a:gd name="T5" fmla="*/ 0 h 66"/>
                <a:gd name="T6" fmla="*/ 0 w 1722"/>
                <a:gd name="T7" fmla="*/ 33 h 66"/>
                <a:gd name="T8" fmla="*/ 1690 w 1722"/>
                <a:gd name="T9" fmla="*/ 50 h 66"/>
                <a:gd name="T10" fmla="*/ 1690 w 1722"/>
                <a:gd name="T11" fmla="*/ 50 h 6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37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>
                <a:gd name="T0" fmla="*/ 959 w 975"/>
                <a:gd name="T1" fmla="*/ 48 h 101"/>
                <a:gd name="T2" fmla="*/ 959 w 975"/>
                <a:gd name="T3" fmla="*/ 0 h 101"/>
                <a:gd name="T4" fmla="*/ 0 w 975"/>
                <a:gd name="T5" fmla="*/ 24 h 101"/>
                <a:gd name="T6" fmla="*/ 0 w 975"/>
                <a:gd name="T7" fmla="*/ 101 h 101"/>
                <a:gd name="T8" fmla="*/ 959 w 975"/>
                <a:gd name="T9" fmla="*/ 48 h 101"/>
                <a:gd name="T10" fmla="*/ 959 w 975"/>
                <a:gd name="T11" fmla="*/ 48 h 10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8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>
                <a:gd name="T0" fmla="*/ 2109 w 2141"/>
                <a:gd name="T1" fmla="*/ 0 h 198"/>
                <a:gd name="T2" fmla="*/ 0 w 2141"/>
                <a:gd name="T3" fmla="*/ 156 h 198"/>
                <a:gd name="T4" fmla="*/ 0 w 2141"/>
                <a:gd name="T5" fmla="*/ 198 h 198"/>
                <a:gd name="T6" fmla="*/ 2109 w 2141"/>
                <a:gd name="T7" fmla="*/ 0 h 198"/>
                <a:gd name="T8" fmla="*/ 2109 w 2141"/>
                <a:gd name="T9" fmla="*/ 0 h 1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40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>
                <a:gd name="T0" fmla="*/ 2134 w 2517"/>
                <a:gd name="T1" fmla="*/ 276 h 276"/>
                <a:gd name="T2" fmla="*/ 2469 w 2517"/>
                <a:gd name="T3" fmla="*/ 204 h 276"/>
                <a:gd name="T4" fmla="*/ 2212 w 2517"/>
                <a:gd name="T5" fmla="*/ 0 h 276"/>
                <a:gd name="T6" fmla="*/ 0 w 2517"/>
                <a:gd name="T7" fmla="*/ 276 h 276"/>
                <a:gd name="T8" fmla="*/ 2134 w 2517"/>
                <a:gd name="T9" fmla="*/ 276 h 276"/>
                <a:gd name="T10" fmla="*/ 2134 w 2517"/>
                <a:gd name="T11" fmla="*/ 276 h 27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42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>
                <a:gd name="T0" fmla="*/ 713 w 729"/>
                <a:gd name="T1" fmla="*/ 240 h 240"/>
                <a:gd name="T2" fmla="*/ 0 w 729"/>
                <a:gd name="T3" fmla="*/ 0 h 240"/>
                <a:gd name="T4" fmla="*/ 0 w 729"/>
                <a:gd name="T5" fmla="*/ 6 h 240"/>
                <a:gd name="T6" fmla="*/ 713 w 729"/>
                <a:gd name="T7" fmla="*/ 240 h 240"/>
                <a:gd name="T8" fmla="*/ 713 w 729"/>
                <a:gd name="T9" fmla="*/ 24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3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44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>
                <a:gd name="T0" fmla="*/ 713 w 729"/>
                <a:gd name="T1" fmla="*/ 318 h 318"/>
                <a:gd name="T2" fmla="*/ 713 w 729"/>
                <a:gd name="T3" fmla="*/ 312 h 318"/>
                <a:gd name="T4" fmla="*/ 0 w 729"/>
                <a:gd name="T5" fmla="*/ 0 h 318"/>
                <a:gd name="T6" fmla="*/ 0 w 729"/>
                <a:gd name="T7" fmla="*/ 54 h 318"/>
                <a:gd name="T8" fmla="*/ 713 w 729"/>
                <a:gd name="T9" fmla="*/ 318 h 318"/>
                <a:gd name="T10" fmla="*/ 713 w 729"/>
                <a:gd name="T11" fmla="*/ 318 h 31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4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4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48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>
                <a:gd name="T0" fmla="*/ 281 w 281"/>
                <a:gd name="T1" fmla="*/ 335 h 335"/>
                <a:gd name="T2" fmla="*/ 281 w 281"/>
                <a:gd name="T3" fmla="*/ 173 h 335"/>
                <a:gd name="T4" fmla="*/ 96 w 281"/>
                <a:gd name="T5" fmla="*/ 0 h 335"/>
                <a:gd name="T6" fmla="*/ 0 w 281"/>
                <a:gd name="T7" fmla="*/ 90 h 335"/>
                <a:gd name="T8" fmla="*/ 281 w 281"/>
                <a:gd name="T9" fmla="*/ 335 h 335"/>
                <a:gd name="T10" fmla="*/ 281 w 281"/>
                <a:gd name="T11" fmla="*/ 335 h 33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0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>
                <a:gd name="T0" fmla="*/ 132 w 132"/>
                <a:gd name="T1" fmla="*/ 132 h 132"/>
                <a:gd name="T2" fmla="*/ 0 w 132"/>
                <a:gd name="T3" fmla="*/ 0 h 132"/>
                <a:gd name="T4" fmla="*/ 0 w 132"/>
                <a:gd name="T5" fmla="*/ 0 h 132"/>
                <a:gd name="T6" fmla="*/ 132 w 132"/>
                <a:gd name="T7" fmla="*/ 132 h 132"/>
                <a:gd name="T8" fmla="*/ 132 w 132"/>
                <a:gd name="T9" fmla="*/ 132 h 1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4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4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4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4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>
                <a:gd name="T0" fmla="*/ 155 w 155"/>
                <a:gd name="T1" fmla="*/ 516 h 516"/>
                <a:gd name="T2" fmla="*/ 155 w 155"/>
                <a:gd name="T3" fmla="*/ 204 h 516"/>
                <a:gd name="T4" fmla="*/ 77 w 155"/>
                <a:gd name="T5" fmla="*/ 0 h 516"/>
                <a:gd name="T6" fmla="*/ 0 w 155"/>
                <a:gd name="T7" fmla="*/ 192 h 516"/>
                <a:gd name="T8" fmla="*/ 155 w 155"/>
                <a:gd name="T9" fmla="*/ 516 h 516"/>
                <a:gd name="T10" fmla="*/ 155 w 155"/>
                <a:gd name="T11" fmla="*/ 516 h 5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5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7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>
                <a:gd name="T0" fmla="*/ 0 w 60"/>
                <a:gd name="T1" fmla="*/ 144 h 312"/>
                <a:gd name="T2" fmla="*/ 60 w 60"/>
                <a:gd name="T3" fmla="*/ 296 h 312"/>
                <a:gd name="T4" fmla="*/ 60 w 60"/>
                <a:gd name="T5" fmla="*/ 6 h 312"/>
                <a:gd name="T6" fmla="*/ 54 w 60"/>
                <a:gd name="T7" fmla="*/ 0 h 312"/>
                <a:gd name="T8" fmla="*/ 0 w 60"/>
                <a:gd name="T9" fmla="*/ 144 h 312"/>
                <a:gd name="T10" fmla="*/ 0 w 60"/>
                <a:gd name="T11" fmla="*/ 144 h 31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1059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>
                <a:gd name="T0" fmla="*/ 6 w 6"/>
                <a:gd name="T1" fmla="*/ 6 h 6"/>
                <a:gd name="T2" fmla="*/ 0 w 6"/>
                <a:gd name="T3" fmla="*/ 0 h 6"/>
                <a:gd name="T4" fmla="*/ 0 w 6"/>
                <a:gd name="T5" fmla="*/ 6 h 6"/>
                <a:gd name="T6" fmla="*/ 6 w 6"/>
                <a:gd name="T7" fmla="*/ 6 h 6"/>
                <a:gd name="T8" fmla="*/ 6 w 6"/>
                <a:gd name="T9" fmla="*/ 6 h 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5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5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5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5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5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6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6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sp>
          <p:nvSpPr>
            <p:cNvPr id="2666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1" hangingPunct="1">
                <a:defRPr/>
              </a:pPr>
              <a:endParaRPr lang="en-US">
                <a:latin typeface="Arial" charset="0"/>
                <a:ea typeface="+mn-ea"/>
              </a:endParaRPr>
            </a:p>
          </p:txBody>
        </p:sp>
        <p:grpSp>
          <p:nvGrpSpPr>
            <p:cNvPr id="1068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2666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  <p:sp>
            <p:nvSpPr>
              <p:cNvPr id="2666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endParaRPr lang="en-US">
                  <a:latin typeface="Arial" charset="0"/>
                  <a:ea typeface="+mn-ea"/>
                </a:endParaRPr>
              </a:p>
            </p:txBody>
          </p:sp>
        </p:grpSp>
      </p:grpSp>
      <p:sp>
        <p:nvSpPr>
          <p:cNvPr id="2666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666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666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6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7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u="none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3425ABE3-F966-413D-AB45-BD7E5C74D8AF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24" r:id="rId1"/>
    <p:sldLayoutId id="2147484214" r:id="rId2"/>
    <p:sldLayoutId id="2147484215" r:id="rId3"/>
    <p:sldLayoutId id="2147484216" r:id="rId4"/>
    <p:sldLayoutId id="2147484217" r:id="rId5"/>
    <p:sldLayoutId id="2147484218" r:id="rId6"/>
    <p:sldLayoutId id="2147484219" r:id="rId7"/>
    <p:sldLayoutId id="2147484220" r:id="rId8"/>
    <p:sldLayoutId id="2147484221" r:id="rId9"/>
    <p:sldLayoutId id="2147484222" r:id="rId10"/>
    <p:sldLayoutId id="2147484223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3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4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5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llasareawatch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llasareawatch.com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allasareawatch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38200" y="3352800"/>
            <a:ext cx="7467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>
                <a:latin typeface="+mj-lt"/>
                <a:ea typeface="+mn-ea"/>
              </a:rPr>
              <a:t>Annual Meeting</a:t>
            </a:r>
          </a:p>
          <a:p>
            <a:pPr eaLnBrk="1" hangingPunct="1">
              <a:defRPr/>
            </a:pPr>
            <a:r>
              <a:rPr lang="en-US" sz="6000" dirty="0" smtClean="0">
                <a:solidFill>
                  <a:srgbClr val="0066FF"/>
                </a:solidFill>
                <a:latin typeface="+mj-lt"/>
                <a:ea typeface="+mn-ea"/>
              </a:rPr>
              <a:t>February 23, 2016</a:t>
            </a:r>
          </a:p>
          <a:p>
            <a:pPr eaLnBrk="1" hangingPunct="1">
              <a:defRPr/>
            </a:pPr>
            <a:endParaRPr lang="en-US" sz="6000" dirty="0" smtClean="0">
              <a:solidFill>
                <a:srgbClr val="0066FF"/>
              </a:solidFill>
              <a:latin typeface="Verdana" pitchFamily="34" charset="0"/>
              <a:ea typeface="+mn-ea"/>
            </a:endParaRPr>
          </a:p>
          <a:p>
            <a:pPr eaLnBrk="1" hangingPunct="1">
              <a:defRPr/>
            </a:pPr>
            <a:endParaRPr lang="en-US" sz="6000" dirty="0" smtClean="0">
              <a:solidFill>
                <a:srgbClr val="0066FF"/>
              </a:solidFill>
              <a:latin typeface="Verdana" pitchFamily="34" charset="0"/>
              <a:ea typeface="+mn-ea"/>
            </a:endParaRPr>
          </a:p>
        </p:txBody>
      </p:sp>
      <p:pic>
        <p:nvPicPr>
          <p:cNvPr id="15362" name="Picture 4" descr="WPHALogoPMS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457200"/>
            <a:ext cx="7772400" cy="26098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Content Placeholder 3" descr="a PHV Phase I renderings (5)1 29 2014.pd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4192" b="4192"/>
          <a:stretch>
            <a:fillRect/>
          </a:stretch>
        </p:blipFill>
        <p:spPr>
          <a:xfrm>
            <a:off x="457200" y="422275"/>
            <a:ext cx="8229600" cy="582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5" name="Content Placeholder 3" descr="c PHV Phase I rend (5)1 29 201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803" b="2803"/>
          <a:stretch>
            <a:fillRect/>
          </a:stretch>
        </p:blipFill>
        <p:spPr>
          <a:xfrm>
            <a:off x="152400" y="304800"/>
            <a:ext cx="8826500" cy="6248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89" name="Content Placeholder 3" descr="d ph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926" b="11926"/>
          <a:stretch>
            <a:fillRect/>
          </a:stretch>
        </p:blipFill>
        <p:spPr>
          <a:xfrm>
            <a:off x="0" y="833438"/>
            <a:ext cx="9144000" cy="5033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941388"/>
          </a:xfrm>
        </p:spPr>
        <p:txBody>
          <a:bodyPr/>
          <a:lstStyle/>
          <a:p>
            <a:pPr eaLnBrk="1" hangingPunct="1"/>
            <a:r>
              <a:rPr lang="en-US" sz="3600" smtClean="0">
                <a:solidFill>
                  <a:srgbClr val="FFFF00"/>
                </a:solidFill>
                <a:ea typeface="ＭＳ Ｐゴシック" charset="-128"/>
              </a:rPr>
              <a:t>WPHA Priorities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00200"/>
            <a:ext cx="8610600" cy="45720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ea typeface="+mn-ea"/>
              </a:rPr>
              <a:t>				Crime and Safety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ea typeface="+mn-ea"/>
              </a:rPr>
              <a:t>				Landscaping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ea typeface="+mn-ea"/>
              </a:rPr>
              <a:t>				Public Schools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600" b="1" dirty="0" smtClean="0">
                <a:solidFill>
                  <a:srgbClr val="FFFF00"/>
                </a:solidFill>
                <a:ea typeface="+mn-ea"/>
              </a:rPr>
              <a:t>				Social interaction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r>
              <a:rPr lang="en-US" sz="2600" b="1" dirty="0">
                <a:solidFill>
                  <a:srgbClr val="FFFF00"/>
                </a:solidFill>
                <a:ea typeface="+mn-ea"/>
              </a:rPr>
              <a:t>	</a:t>
            </a:r>
            <a:r>
              <a:rPr lang="en-US" sz="2600" b="1" dirty="0" smtClean="0">
                <a:solidFill>
                  <a:srgbClr val="FFFF00"/>
                </a:solidFill>
                <a:ea typeface="+mn-ea"/>
              </a:rPr>
              <a:t>			Directory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600" b="1" dirty="0" smtClean="0">
              <a:solidFill>
                <a:srgbClr val="FFFF00"/>
              </a:solidFill>
              <a:ea typeface="+mn-ea"/>
            </a:endParaRP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	</a:t>
            </a:r>
            <a:endParaRPr lang="en-US" sz="2200" dirty="0" smtClean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0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sz="2700" dirty="0" smtClean="0">
                <a:solidFill>
                  <a:srgbClr val="FFFF00"/>
                </a:solidFill>
                <a:ea typeface="+mj-ea"/>
              </a:rPr>
              <a:t>WP Survey Results</a:t>
            </a:r>
            <a:r>
              <a:rPr lang="en-US" dirty="0" smtClean="0">
                <a:solidFill>
                  <a:srgbClr val="FFFF00"/>
                </a:solidFill>
                <a:ea typeface="+mj-ea"/>
              </a:rPr>
              <a:t/>
            </a:r>
            <a:br>
              <a:rPr lang="en-US" dirty="0" smtClean="0">
                <a:solidFill>
                  <a:srgbClr val="FFFF00"/>
                </a:solidFill>
                <a:ea typeface="+mj-ea"/>
              </a:rPr>
            </a:br>
            <a:endParaRPr lang="en-US" sz="2000" dirty="0">
              <a:solidFill>
                <a:srgbClr val="FFFF00"/>
              </a:solidFill>
              <a:ea typeface="+mj-ea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3962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</a:rPr>
              <a:t>Types </a:t>
            </a:r>
            <a:r>
              <a:rPr lang="en-US" sz="1800" dirty="0">
                <a:solidFill>
                  <a:srgbClr val="FFFF00"/>
                </a:solidFill>
                <a:ea typeface="+mn-ea"/>
              </a:rPr>
              <a:t>of events you would </a:t>
            </a:r>
            <a:r>
              <a:rPr lang="en-US" sz="1800" dirty="0" smtClean="0">
                <a:solidFill>
                  <a:srgbClr val="FFFF00"/>
                </a:solidFill>
                <a:ea typeface="+mn-ea"/>
              </a:rPr>
              <a:t>attend ?</a:t>
            </a: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</a:rPr>
              <a:t>		</a:t>
            </a: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457200" indent="-457200">
              <a:buFont typeface="Wingdings" pitchFamily="2" charset="2"/>
              <a:buAutoNum type="arabicPeriod" startAt="14"/>
              <a:defRPr/>
            </a:pPr>
            <a:endParaRPr lang="en-US" sz="1800" dirty="0" smtClean="0">
              <a:solidFill>
                <a:srgbClr val="FFFF00"/>
              </a:solidFill>
              <a:ea typeface="+mn-ea"/>
            </a:endParaRPr>
          </a:p>
          <a:p>
            <a:pPr marL="457200" indent="-457200">
              <a:buFont typeface="Wingdings" pitchFamily="2" charset="2"/>
              <a:buAutoNum type="arabicPeriod" startAt="14"/>
              <a:defRPr/>
            </a:pPr>
            <a:endParaRPr lang="en-US" sz="1800" dirty="0"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>
                <a:solidFill>
                  <a:srgbClr val="FFFF00"/>
                </a:solidFill>
                <a:ea typeface="+mn-ea"/>
              </a:rPr>
              <a:t>What do you like most about WP?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 smtClean="0">
              <a:solidFill>
                <a:srgbClr val="FFFF00"/>
              </a:solidFill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</a:rPr>
              <a:t>What </a:t>
            </a:r>
            <a:r>
              <a:rPr lang="en-US" sz="1800" dirty="0">
                <a:solidFill>
                  <a:srgbClr val="FFFF00"/>
                </a:solidFill>
                <a:ea typeface="+mn-ea"/>
              </a:rPr>
              <a:t>changes would improve WP?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457200" indent="-457200">
              <a:buFont typeface="Wingdings" pitchFamily="2" charset="2"/>
              <a:buAutoNum type="arabicPeriod" startAt="16"/>
              <a:defRPr/>
            </a:pP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en-US" sz="1800" dirty="0">
              <a:solidFill>
                <a:srgbClr val="FFFF00"/>
              </a:solidFill>
              <a:ea typeface="+mn-ea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1800" dirty="0" smtClean="0">
                <a:solidFill>
                  <a:srgbClr val="FFFF00"/>
                </a:solidFill>
                <a:ea typeface="+mn-ea"/>
              </a:rPr>
              <a:t>Other </a:t>
            </a:r>
            <a:r>
              <a:rPr lang="en-US" sz="1800" dirty="0">
                <a:solidFill>
                  <a:srgbClr val="FFFF00"/>
                </a:solidFill>
                <a:ea typeface="+mn-ea"/>
              </a:rPr>
              <a:t>Comments:</a:t>
            </a:r>
          </a:p>
          <a:p>
            <a:pPr>
              <a:defRPr/>
            </a:pPr>
            <a:endParaRPr lang="en-US" sz="1800" dirty="0">
              <a:solidFill>
                <a:srgbClr val="FFFF00"/>
              </a:solidFill>
              <a:ea typeface="+mn-ea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159250" y="838200"/>
            <a:ext cx="4724400" cy="45307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endParaRPr lang="en-US" sz="18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>Block Parties	Holiday Functions</a:t>
            </a:r>
          </a:p>
          <a:p>
            <a:pPr marL="0" indent="0"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>Potlucks/Picnics	Kid focused events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18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>Location, low traffic, big lots, neighbors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>Security, lighting, alley improvement, perimeter wall, social activities, communication</a:t>
            </a:r>
          </a:p>
          <a:p>
            <a:pPr marL="0" indent="0">
              <a:buFont typeface="Wingdings" pitchFamily="2" charset="2"/>
              <a:buNone/>
            </a:pPr>
            <a:endParaRPr lang="en-US" sz="18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/>
            </a:r>
            <a:br>
              <a:rPr lang="en-US" sz="1800" smtClean="0">
                <a:solidFill>
                  <a:srgbClr val="FFFF00"/>
                </a:solidFill>
                <a:ea typeface="ＭＳ Ｐゴシック" charset="-128"/>
              </a:rPr>
            </a:br>
            <a:r>
              <a:rPr lang="en-US" sz="1800" smtClean="0">
                <a:solidFill>
                  <a:srgbClr val="FFFF00"/>
                </a:solidFill>
                <a:ea typeface="ＭＳ Ｐゴシック" charset="-128"/>
              </a:rPr>
              <a:t>Install cameras, involvement in schools, garbage trucks eroding soil in alleys, uniform exterior walls, homeowner lawns, involvement (street captains, etc.), participation (dues paying)</a:t>
            </a:r>
          </a:p>
          <a:p>
            <a:pPr marL="0" indent="0"/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88987"/>
          </a:xfrm>
        </p:spPr>
        <p:txBody>
          <a:bodyPr/>
          <a:lstStyle/>
          <a:p>
            <a:r>
              <a:rPr lang="en-US" sz="2800" smtClean="0">
                <a:solidFill>
                  <a:srgbClr val="FFFF00"/>
                </a:solidFill>
                <a:ea typeface="ＭＳ Ｐゴシック" charset="-128"/>
              </a:rPr>
              <a:t>Social Committee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/>
          <a:lstStyle/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Four events per year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RSVP yes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Tiffanywesterman@gmail.com</a:t>
            </a:r>
          </a:p>
          <a:p>
            <a:pPr marL="0" indent="0" algn="ctr">
              <a:buFont typeface="Wingdings" pitchFamily="2" charset="2"/>
              <a:buNone/>
            </a:pPr>
            <a:endParaRPr lang="en-US" sz="24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 algn="ctr">
              <a:buFont typeface="Wingdings" pitchFamily="2" charset="2"/>
              <a:buNone/>
            </a:pPr>
            <a:r>
              <a:rPr lang="en-US" sz="2400" u="sng" smtClean="0">
                <a:solidFill>
                  <a:srgbClr val="FFFF00"/>
                </a:solidFill>
                <a:ea typeface="ＭＳ Ｐゴシック" charset="-128"/>
              </a:rPr>
              <a:t>Upcoming Events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Potluck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Saturday, Feb. 27 6:30 pm – 9:00 pm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9212 Dartwood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  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Spring Bounce House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Saturday, April 30 11:00 am – 2:00 pm</a:t>
            </a:r>
          </a:p>
          <a:p>
            <a:pPr marL="0" indent="0" algn="ctr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Stefani &amp; Dartwood</a:t>
            </a:r>
            <a:endParaRPr lang="en-US" sz="2800" smtClean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/>
          <a:lstStyle/>
          <a:p>
            <a:r>
              <a:rPr lang="en-US" sz="2800" b="1" smtClean="0">
                <a:solidFill>
                  <a:srgbClr val="FFFF00"/>
                </a:solidFill>
                <a:ea typeface="ＭＳ Ｐゴシック" charset="-128"/>
              </a:rPr>
              <a:t>Block Captains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4267200" cy="57150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Airline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Ashington – Bradley Brothers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Boedeker Cir.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Chipperton – Steve Miller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Clearlake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Dartwood – Deborah Lund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Desco E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Desco W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Joyce Way E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Joyce Way W - Hilary Moorehead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Lupton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Prestonshire – David Gleeson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solidFill>
                  <a:srgbClr val="FFFF00"/>
                </a:solidFill>
                <a:ea typeface="ＭＳ Ｐゴシック" charset="-128"/>
              </a:rPr>
              <a:t>Stefani E – Tiffany Westerman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Stefani W</a:t>
            </a:r>
          </a:p>
          <a:p>
            <a:pPr marL="0" indent="0">
              <a:buFont typeface="Wingdings" pitchFamily="2" charset="2"/>
              <a:buNone/>
            </a:pPr>
            <a:r>
              <a:rPr lang="en-US" sz="2100" smtClean="0">
                <a:ea typeface="ＭＳ Ｐゴシック" charset="-128"/>
              </a:rPr>
              <a:t>Villa Park Cir.</a:t>
            </a:r>
          </a:p>
          <a:p>
            <a:pPr marL="0" indent="0">
              <a:buFont typeface="Wingdings" pitchFamily="2" charset="2"/>
              <a:buNone/>
            </a:pPr>
            <a:endParaRPr lang="en-US" sz="2100" smtClean="0">
              <a:ea typeface="ＭＳ Ｐゴシック" charset="-128"/>
            </a:endParaRPr>
          </a:p>
        </p:txBody>
      </p:sp>
      <p:sp>
        <p:nvSpPr>
          <p:cNvPr id="65539" name="TextBox 3"/>
          <p:cNvSpPr txBox="1">
            <a:spLocks noChangeArrowheads="1"/>
          </p:cNvSpPr>
          <p:nvPr/>
        </p:nvSpPr>
        <p:spPr bwMode="auto">
          <a:xfrm>
            <a:off x="4876800" y="990600"/>
            <a:ext cx="4114800" cy="26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100" u="none">
                <a:solidFill>
                  <a:srgbClr val="FFFF00"/>
                </a:solidFill>
              </a:rPr>
              <a:t>Deliver door-to-door social event flyers (3-4x/yr)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u="none">
                <a:solidFill>
                  <a:srgbClr val="FFFF00"/>
                </a:solidFill>
              </a:rPr>
              <a:t>Deliver annual meeting packet (1x/yr)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u="none">
                <a:solidFill>
                  <a:srgbClr val="FFFF00"/>
                </a:solidFill>
              </a:rPr>
              <a:t>Watch for new residents &amp; deliver info packet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100" u="none">
                <a:solidFill>
                  <a:srgbClr val="FFFF00"/>
                </a:solidFill>
              </a:rPr>
              <a:t>Resource for new neighbors</a:t>
            </a:r>
            <a:endParaRPr lang="en-US" sz="2100" u="none"/>
          </a:p>
          <a:p>
            <a:pPr marL="285750" indent="-285750">
              <a:buFont typeface="Arial" pitchFamily="34" charset="0"/>
              <a:buChar char="•"/>
            </a:pPr>
            <a:endParaRPr lang="en-US" u="non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8413"/>
          </a:xfrm>
        </p:spPr>
        <p:txBody>
          <a:bodyPr/>
          <a:lstStyle/>
          <a:p>
            <a:r>
              <a:rPr lang="en-US" sz="3200" smtClean="0">
                <a:solidFill>
                  <a:srgbClr val="FFFF00"/>
                </a:solidFill>
                <a:ea typeface="ＭＳ Ｐゴシック" charset="-128"/>
              </a:rPr>
              <a:t>Crime Rate</a:t>
            </a:r>
            <a:br>
              <a:rPr lang="en-US" sz="3200" smtClean="0">
                <a:solidFill>
                  <a:srgbClr val="FFFF00"/>
                </a:solidFill>
                <a:ea typeface="ＭＳ Ｐゴシック" charset="-128"/>
              </a:rPr>
            </a:br>
            <a:r>
              <a:rPr lang="en-US" sz="2800" smtClean="0">
                <a:solidFill>
                  <a:schemeClr val="tx1"/>
                </a:solidFill>
                <a:ea typeface="ＭＳ Ｐゴシック" charset="-128"/>
              </a:rPr>
              <a:t>*Motor vehicles are the large majority*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029200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</a:rPr>
              <a:t>24-Sep-15   6907  STEFANI	           BURGLARY OF HABITATION</a:t>
            </a:r>
          </a:p>
          <a:p>
            <a:pPr>
              <a:buFont typeface="Wingdings" charset="0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</a:rPr>
              <a:t>10-</a:t>
            </a:r>
            <a:r>
              <a:rPr lang="en-US" sz="2100" b="1" dirty="0">
                <a:solidFill>
                  <a:srgbClr val="FFFF00"/>
                </a:solidFill>
              </a:rPr>
              <a:t>Dec</a:t>
            </a:r>
            <a:r>
              <a:rPr lang="en-US" sz="2100" b="1" dirty="0" smtClean="0">
                <a:solidFill>
                  <a:srgbClr val="FFFF00"/>
                </a:solidFill>
              </a:rPr>
              <a:t>-14   6937  STEFANI               BURGLARY OF BUSINESS</a:t>
            </a:r>
          </a:p>
          <a:p>
            <a:pPr>
              <a:buFont typeface="Wingdings" charset="0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</a:rPr>
              <a:t>19-Sep-14   7148  JOYCE WAY         BURGLARY OF RESIDENCE</a:t>
            </a:r>
            <a:endParaRPr lang="en-US" sz="2100" b="1" dirty="0">
              <a:solidFill>
                <a:srgbClr val="FFFF00"/>
              </a:solidFill>
            </a:endParaRPr>
          </a:p>
          <a:p>
            <a:pPr>
              <a:buFont typeface="Wingdings" charset="0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</a:rPr>
              <a:t>19-Sep-14   7237  ASHINGTON         BURGLARY OF RESIDENCE</a:t>
            </a:r>
            <a:endParaRPr lang="en-US" sz="21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</a:rPr>
              <a:t>19-Mar-14   6958  STEFANI                BURGLARY</a:t>
            </a:r>
            <a:endParaRPr lang="en-US" sz="2100" b="1" dirty="0">
              <a:solidFill>
                <a:srgbClr val="FFFF00"/>
              </a:solidFill>
            </a:endParaRP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31-Dec-13   6915  DESCODR             BURGLARY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16-Aug-13  9022  VILLAPARKCIR    BURGLARY OF HABITATION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23-Jun-13   9103  VILLAPARKCIR    BURGLARY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23-Dec-12   9033  VILLAPARKCIR    CRITICAL MISSING PERSON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08-Dec-12   9129  VILLAPARKCIR    BURGLARY OF A SHED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28-Aug-12   9141  VILLAPARKCIR    BURGLARY OF RESIDENCE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13-May-12   6910  LUPTONDR           BURGLARY OF BUSINESS 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2100" b="1" dirty="0" smtClean="0">
                <a:solidFill>
                  <a:srgbClr val="FFFF00"/>
                </a:solidFill>
                <a:ea typeface="+mn-ea"/>
              </a:rPr>
              <a:t>11-May-12   9015  VILLAPARKCIR    BURGLARY OF RESIDENCE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sz="2800" b="1" dirty="0" smtClean="0">
                <a:solidFill>
                  <a:srgbClr val="FFFF00"/>
                </a:solidFill>
                <a:ea typeface="+mn-ea"/>
                <a:hlinkClick r:id="rId2" tooltip="http://www.dallasareawatch.com/"/>
              </a:rPr>
              <a:t>www.DallasAreaWatch.com</a:t>
            </a:r>
            <a:endParaRPr lang="en-US" sz="2800" b="1" dirty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>
                <a:solidFill>
                  <a:srgbClr val="FFFF00"/>
                </a:solidFill>
              </a:rPr>
              <a:t>Crime </a:t>
            </a:r>
            <a:r>
              <a:rPr lang="en-US" sz="3600" dirty="0" smtClean="0">
                <a:solidFill>
                  <a:srgbClr val="FFFF00"/>
                </a:solidFill>
              </a:rPr>
              <a:t>2015</a:t>
            </a:r>
            <a:endParaRPr lang="en-US" sz="2000" dirty="0">
              <a:solidFill>
                <a:srgbClr val="FFFF00"/>
              </a:solidFill>
            </a:endParaRP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610600" cy="44958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  <a:defRPr/>
            </a:pPr>
            <a:endParaRPr lang="en-US" sz="2000" b="1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en-US" sz="2000" dirty="0" smtClean="0">
                <a:solidFill>
                  <a:srgbClr val="FFFF00"/>
                </a:solidFill>
                <a:ea typeface="+mn-ea"/>
              </a:rPr>
              <a:t>	</a:t>
            </a:r>
            <a:endParaRPr lang="en-US" sz="2200" dirty="0" smtClean="0">
              <a:solidFill>
                <a:srgbClr val="FFFF00"/>
              </a:solidFill>
              <a:ea typeface="+mn-ea"/>
            </a:endParaRPr>
          </a:p>
        </p:txBody>
      </p:sp>
      <p:sp>
        <p:nvSpPr>
          <p:cNvPr id="47107" name="Rectangle 4"/>
          <p:cNvSpPr>
            <a:spLocks noChangeArrowheads="1"/>
          </p:cNvSpPr>
          <p:nvPr/>
        </p:nvSpPr>
        <p:spPr bwMode="auto">
          <a:xfrm>
            <a:off x="0" y="632460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buFont typeface="Wingdings" pitchFamily="2" charset="2"/>
              <a:buNone/>
            </a:pPr>
            <a:r>
              <a:rPr lang="en-US" b="1">
                <a:solidFill>
                  <a:srgbClr val="FFFF00"/>
                </a:solidFill>
                <a:hlinkClick r:id="rId3" tooltip="http://www.dallasareawatch.com/"/>
              </a:rPr>
              <a:t>www.DallasAreaWatch.com</a:t>
            </a:r>
            <a:endParaRPr lang="en-US" b="1">
              <a:solidFill>
                <a:srgbClr val="FFFF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381000" y="1295400"/>
          <a:ext cx="8305800" cy="47243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7799"/>
                <a:gridCol w="517102"/>
                <a:gridCol w="1215782"/>
                <a:gridCol w="2521623"/>
                <a:gridCol w="2603494"/>
              </a:tblGrid>
              <a:tr h="209186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Occurrence Start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1" u="sng" strike="noStrike">
                          <a:effectLst/>
                        </a:rPr>
                        <a:t>Addr</a:t>
                      </a:r>
                      <a:endParaRPr lang="en-US" sz="1200" b="1" i="0" u="sng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Street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UCR </a:t>
                      </a:r>
                      <a:r>
                        <a:rPr lang="en-US" sz="1200" b="1" u="sng" strike="noStrike" dirty="0" err="1">
                          <a:effectLst/>
                        </a:rPr>
                        <a:t>Descr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1" u="sng" strike="noStrike" dirty="0">
                          <a:effectLst/>
                        </a:rPr>
                        <a:t>Description</a:t>
                      </a:r>
                      <a:endParaRPr lang="en-US" sz="12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4" marB="0" anchor="b"/>
                </a:tc>
              </a:tr>
              <a:tr h="331385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10/22/15 8:00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DESCO DR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414231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9/27/15 11:25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6920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JOYCE WAY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 PROPERTY (NO OFFENSE)</a:t>
                      </a:r>
                    </a:p>
                  </a:txBody>
                  <a:tcPr marL="12700" marR="12700" marT="12700" marB="0" anchor="b"/>
                </a:tc>
              </a:tr>
              <a:tr h="2485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9/27/15 10:30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6940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JOYCE WAY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FOUND PROPERTY (NO OFFENSE)</a:t>
                      </a:r>
                    </a:p>
                  </a:txBody>
                  <a:tcPr marL="12700" marR="12700" marT="12700" marB="0" anchor="b"/>
                </a:tc>
              </a:tr>
              <a:tr h="2485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9/26/15 10:00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7027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JOYCE WAY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414231"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9/24/15 11:00 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STEFANI DR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BURGLARY-RESIDENCE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BURGLARY OF HABITATION -NO FORCED ENTRY</a:t>
                      </a:r>
                    </a:p>
                  </a:txBody>
                  <a:tcPr marL="12700" marR="12700" marT="12700" marB="0" anchor="b"/>
                </a:tc>
              </a:tr>
              <a:tr h="24853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9/14/15 6:55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7038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JOYCE WAY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DISORDERLY CONDUCT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HARASSMENT</a:t>
                      </a:r>
                    </a:p>
                  </a:txBody>
                  <a:tcPr marL="12700" marR="12700" marT="12700" marB="0" anchor="b"/>
                </a:tc>
              </a:tr>
              <a:tr h="243703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7/18/15 9:00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6907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STEFANI DR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41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7/16/15 11:00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7107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CHIPPERTON DR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OTHER THEFTS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 OF PROP &gt; OR EQUAL $50 BUT &lt;$500- NOT SHOPLIFT</a:t>
                      </a:r>
                    </a:p>
                  </a:txBody>
                  <a:tcPr marL="12700" marR="12700" marT="12700" marB="0" anchor="b"/>
                </a:tc>
              </a:tr>
              <a:tr h="25613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7/2/15 5:00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9121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VILLA PARK CIR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411469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4/4/15 11:45 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9616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AIRLINE RD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VANDALISM &amp; CRIM MISCHIEF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CRIM MISCHIEF &gt; OR EQUAL $1,500 BUT &lt; $20K</a:t>
                      </a:r>
                    </a:p>
                  </a:txBody>
                  <a:tcPr marL="12700" marR="12700" marT="12700" marB="0" anchor="b"/>
                </a:tc>
              </a:tr>
              <a:tr h="256334"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3/5/15 6:30 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LUPTON CIR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411469">
                <a:tc>
                  <a:txBody>
                    <a:bodyPr/>
                    <a:lstStyle/>
                    <a:p>
                      <a:pPr algn="r" fontAlgn="b"/>
                      <a:r>
                        <a:rPr lang="ro-RO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3/5/15 6:30 AM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7210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LUPTON CIR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UUMV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UNAUTHORIZED USE OF MOTOR VEH - AUTOMOBILE</a:t>
                      </a:r>
                    </a:p>
                  </a:txBody>
                  <a:tcPr marL="12700" marR="12700" marT="12700" marB="0" anchor="b"/>
                </a:tc>
              </a:tr>
              <a:tr h="314904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3/4/15 11:00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7014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PRESTONSHIRE LN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  <a:tr h="304268"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1/10/15 3:00 PM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9115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CLEARLAKE DR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THEFT/BMV</a:t>
                      </a:r>
                    </a:p>
                  </a:txBody>
                  <a:tcPr marL="12700" marR="12700" marT="1270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BMV</a:t>
                      </a:r>
                    </a:p>
                  </a:txBody>
                  <a:tcPr marL="12700" marR="12700" marT="12700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017587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  <a:ea typeface="ＭＳ Ｐゴシック" charset="-128"/>
              </a:rPr>
              <a:t>Crime</a:t>
            </a:r>
          </a:p>
        </p:txBody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219200"/>
            <a:ext cx="8991600" cy="5257800"/>
          </a:xfrm>
        </p:spPr>
        <p:txBody>
          <a:bodyPr/>
          <a:lstStyle/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800" b="1" smtClean="0">
                <a:ea typeface="ＭＳ Ｐゴシック" charset="-128"/>
              </a:rPr>
              <a:t>Call 911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600" b="1" smtClean="0">
                <a:solidFill>
                  <a:srgbClr val="FFFF00"/>
                </a:solidFill>
                <a:ea typeface="ＭＳ Ｐゴシック" charset="-128"/>
              </a:rPr>
              <a:t>	</a:t>
            </a: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Awareness  </a:t>
            </a:r>
            <a:r>
              <a:rPr lang="en-US" sz="2400" b="1" u="sng" smtClean="0">
                <a:solidFill>
                  <a:srgbClr val="FFFF00"/>
                </a:solidFill>
                <a:ea typeface="ＭＳ Ｐゴシック" charset="-128"/>
                <a:hlinkClick r:id="rId2" tooltip="http://www.dallasareawatch.com/"/>
              </a:rPr>
              <a:t>www.DallasAreaWatch.com</a:t>
            </a:r>
            <a:endParaRPr lang="en-US" sz="2400" b="1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Lighting – Gates, Doors, perimeter, etc.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North Park Awareness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Know your Neighbors 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		 - Next Door Windsor Park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		 - Facebook group – Windsor Park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		 - Social Events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6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endParaRPr lang="en-US" sz="2000" b="1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endParaRPr lang="en-US" sz="2000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FFFF00"/>
                </a:solidFill>
                <a:ea typeface="ＭＳ Ｐゴシック" charset="-128"/>
              </a:rPr>
              <a:t>	</a:t>
            </a:r>
            <a:endParaRPr lang="en-US" sz="2200" smtClean="0">
              <a:solidFill>
                <a:srgbClr val="FFFF00"/>
              </a:solidFill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685800"/>
          </a:xfrm>
        </p:spPr>
        <p:txBody>
          <a:bodyPr/>
          <a:lstStyle/>
          <a:p>
            <a:pPr eaLnBrk="1" hangingPunct="1"/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Agenda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067800" cy="62484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</a:t>
            </a:r>
            <a:r>
              <a:rPr lang="en-US" sz="1800" b="1" smtClean="0">
                <a:ea typeface="ＭＳ Ｐゴシック" charset="-128"/>
              </a:rPr>
              <a:t>Welcome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</a:t>
            </a:r>
            <a:r>
              <a:rPr lang="en-US" sz="1800" b="1" smtClean="0">
                <a:ea typeface="ＭＳ Ｐゴシック" charset="-128"/>
              </a:rPr>
              <a:t>Jay Rubottom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</a:t>
            </a:r>
            <a:r>
              <a:rPr lang="en-US" sz="1800" b="1" smtClean="0">
                <a:ea typeface="ＭＳ Ｐゴシック" charset="-128"/>
              </a:rPr>
              <a:t> 5 m	6:30	6:35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		</a:t>
            </a:r>
            <a:r>
              <a:rPr lang="en-US" sz="1800" b="1" smtClean="0">
                <a:ea typeface="ＭＳ Ｐゴシック" charset="-128"/>
              </a:rPr>
              <a:t>Suzanna Rubottom 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	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Dallas City Update	Jennifer Gates	  	13 m	6:35	6:48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DISD Trustee		Edwin Flores		12 m	6:48	7:00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Financial Report	Chuck Stein		  5 m	7:00	7:05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PH Village Update	Terry Haines	  	  5 m	7:05	7:10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Walcrest Update	John &amp; Jerry Bradley	  5 m	7:10	7:15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Priorities		Suzanna Rubottom 	10 m	7:15	7:25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Social Committee	Tiffany Westerman  	  8 m	7:25	7:33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Block Captains	Suzanna Rubottom	  5 m	7:33	7:38</a:t>
            </a: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Crime &amp; Security	Charlotte Albrecht	12 m	7:38	7:50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Officer Nomination 	John &amp; Jerry Bradley 	  5 m	7:50	7:55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Open Discussion	Suzanna Rubottom 	  5 m	7:55	8:00</a:t>
            </a:r>
          </a:p>
          <a:p>
            <a:pPr eaLnBrk="1" hangingPunct="1">
              <a:lnSpc>
                <a:spcPct val="150000"/>
              </a:lnSpc>
              <a:buClr>
                <a:srgbClr val="FFFF00"/>
              </a:buClr>
              <a:buFontTx/>
              <a:buNone/>
            </a:pPr>
            <a:endParaRPr lang="en-US" sz="1800" b="1" smtClean="0">
              <a:solidFill>
                <a:srgbClr val="FF0000"/>
              </a:solidFill>
              <a:ea typeface="ＭＳ Ｐゴシック" charset="-128"/>
            </a:endParaRPr>
          </a:p>
          <a:p>
            <a:pPr eaLnBrk="1" hangingPunct="1">
              <a:lnSpc>
                <a:spcPct val="150000"/>
              </a:lnSpc>
              <a:buClr>
                <a:srgbClr val="FF0000"/>
              </a:buClr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</a:rPr>
              <a:t>Light the Alleys Project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Most break-ins from rear of house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Prevent general loitering and crime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HOA to pay for light fixture and </a:t>
            </a:r>
            <a:r>
              <a:rPr lang="en-US" sz="2400" b="1" u="sng" smtClean="0">
                <a:solidFill>
                  <a:srgbClr val="FFFF00"/>
                </a:solidFill>
                <a:ea typeface="ＭＳ Ｐゴシック" charset="-128"/>
              </a:rPr>
              <a:t>reimburse</a:t>
            </a: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 for all or part of light install (up to $200)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WPHA dues paying member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Electric gate or pool equipment near light location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Every 4-5 houses - goal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Have installed four lights so far, fixtures, LED, $</a:t>
            </a: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Need willing neighbors</a:t>
            </a:r>
          </a:p>
          <a:p>
            <a:pPr marL="0" indent="0">
              <a:buFont typeface="Wingdings" pitchFamily="2" charset="2"/>
              <a:buNone/>
            </a:pPr>
            <a:endParaRPr lang="en-US" sz="24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FF"/>
                </a:solidFill>
                <a:ea typeface="ＭＳ Ｐゴシック" charset="-128"/>
              </a:rPr>
              <a:t>Please volunteer to help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560388"/>
          </a:xfrm>
        </p:spPr>
        <p:txBody>
          <a:bodyPr/>
          <a:lstStyle/>
          <a:p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Special Response Group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30300"/>
            <a:ext cx="8610600" cy="5499100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The Meadows search committee –cost, days/hours patrol, interviews, contract refinement, etc.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$50/mo. + tax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Patrol 8 hrs./day, 7 days/week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More participation = more patrol hours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Vacation service, escort service, coordinate with alarm co.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Live dispatch 24/7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30-day termination notice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Individual billing to each participant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Ex military or police officers</a:t>
            </a:r>
          </a:p>
          <a:p>
            <a:pPr marL="0" indent="0">
              <a:buFont typeface="Arial" pitchFamily="34" charset="0"/>
              <a:buChar char="•"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WPHA is not a Party to the contract</a:t>
            </a:r>
            <a:endParaRPr lang="en-US" sz="20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ea typeface="ＭＳ Ｐゴシック" charset="-128"/>
              </a:rPr>
              <a:t>Need Volunteer(s) to head up this effort – interest in WP &amp; communicate with The Meadows.</a:t>
            </a: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924800" cy="7302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First Watch</a:t>
            </a: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838200"/>
            <a:ext cx="8801100" cy="559911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	In 2006 FW had a membership drive in Windsor Park and currently has now has about 88 subscribers in WP.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endParaRPr lang="en-US" sz="2400" dirty="0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$50/mo.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One year cancellation policy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Can monitor your alarm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Vacation services</a:t>
            </a:r>
          </a:p>
          <a:p>
            <a:pPr eaLnBrk="1" hangingPunct="1">
              <a:lnSpc>
                <a:spcPct val="90000"/>
              </a:lnSpc>
              <a:buFont typeface="Arial"/>
              <a:buChar char="•"/>
              <a:defRPr/>
            </a:pPr>
            <a:r>
              <a:rPr lang="en-US" sz="2400" dirty="0" smtClean="0">
                <a:solidFill>
                  <a:srgbClr val="FFFF00"/>
                </a:solidFill>
              </a:rPr>
              <a:t>4 </a:t>
            </a:r>
            <a:r>
              <a:rPr lang="en-US" sz="2400" dirty="0" err="1" smtClean="0">
                <a:solidFill>
                  <a:srgbClr val="FFFF00"/>
                </a:solidFill>
              </a:rPr>
              <a:t>hrs</a:t>
            </a:r>
            <a:r>
              <a:rPr lang="en-US" sz="2400" dirty="0" smtClean="0">
                <a:solidFill>
                  <a:srgbClr val="FFFF00"/>
                </a:solidFill>
              </a:rPr>
              <a:t>/night minimum</a:t>
            </a:r>
          </a:p>
          <a:p>
            <a:pPr marL="0" indent="0" eaLnBrk="1" hangingPunct="1">
              <a:lnSpc>
                <a:spcPct val="90000"/>
              </a:lnSpc>
              <a:buFont typeface="Wingdings" charset="0"/>
              <a:buNone/>
              <a:defRPr/>
            </a:pPr>
            <a:endParaRPr lang="en-US" sz="26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charset="0"/>
              <a:buNone/>
              <a:defRPr/>
            </a:pPr>
            <a:r>
              <a:rPr lang="en-US" sz="2600" dirty="0" smtClean="0">
                <a:solidFill>
                  <a:srgbClr val="FFFF00"/>
                </a:solidFill>
                <a:ea typeface="+mn-ea"/>
              </a:rPr>
              <a:t>	</a:t>
            </a:r>
            <a:r>
              <a:rPr lang="en-US" sz="2400" dirty="0">
                <a:solidFill>
                  <a:srgbClr val="FFFF00"/>
                </a:solidFill>
              </a:rPr>
              <a:t>Alternatives for residents are, of course, to continue to subscribe to FW or cancel, based on their judgment of cost benefit.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a typeface="+mn-ea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	</a:t>
            </a:r>
            <a:r>
              <a:rPr lang="en-US" sz="2000" dirty="0">
                <a:solidFill>
                  <a:srgbClr val="FFFF00"/>
                </a:solidFill>
                <a:ea typeface="+mn-ea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a typeface="+mn-ea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000" dirty="0">
                <a:solidFill>
                  <a:srgbClr val="FFFF00"/>
                </a:solidFill>
                <a:ea typeface="+mn-ea"/>
              </a:rPr>
              <a:t>	</a:t>
            </a:r>
            <a:r>
              <a:rPr lang="en-US" sz="2000" dirty="0" smtClean="0">
                <a:solidFill>
                  <a:srgbClr val="FFFF00"/>
                </a:solidFill>
                <a:ea typeface="+mn-ea"/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sz="2000" dirty="0" smtClean="0">
              <a:solidFill>
                <a:srgbClr val="FFFF00"/>
              </a:solidFill>
              <a:ea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39200" cy="560388"/>
          </a:xfrm>
        </p:spPr>
        <p:txBody>
          <a:bodyPr/>
          <a:lstStyle/>
          <a:p>
            <a:pPr>
              <a:defRPr/>
            </a:pPr>
            <a:r>
              <a:rPr lang="en-US" sz="2800" dirty="0">
                <a:solidFill>
                  <a:srgbClr val="FFFF00"/>
                </a:solidFill>
              </a:rPr>
              <a:t>First </a:t>
            </a:r>
            <a:r>
              <a:rPr lang="en-US" sz="2800" dirty="0" smtClean="0">
                <a:solidFill>
                  <a:srgbClr val="FFFF00"/>
                </a:solidFill>
              </a:rPr>
              <a:t>Watch &amp; SRG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30300"/>
            <a:ext cx="8229600" cy="51403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WPHA does not have a contractual arrangement with FW or SRG.  </a:t>
            </a:r>
          </a:p>
          <a:p>
            <a:pPr marL="0" indent="0">
              <a:buFont typeface="Wingdings" pitchFamily="2" charset="2"/>
              <a:buNone/>
            </a:pPr>
            <a:endParaRPr lang="en-US" sz="26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WPHA is a voluntary association and only contracts with entities that we can cancel in time to insure we have existing cash to pay obligations. Such as city watering and landscaping services.</a:t>
            </a:r>
          </a:p>
          <a:p>
            <a:pPr marL="0" indent="0">
              <a:buFont typeface="Wingdings" pitchFamily="2" charset="2"/>
              <a:buNone/>
            </a:pPr>
            <a:endParaRPr lang="en-US" sz="26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Subscribers sign a contract with FW or SRG.</a:t>
            </a:r>
          </a:p>
          <a:p>
            <a:pPr marL="0" indent="0">
              <a:buFont typeface="Wingdings" pitchFamily="2" charset="2"/>
              <a:buNone/>
            </a:pPr>
            <a:endParaRPr lang="en-US" sz="26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WPHA is not a Party to the contract.</a:t>
            </a:r>
            <a:endParaRPr lang="en-US" sz="2600" smtClean="0"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20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endParaRPr lang="en-US" sz="2000" smtClean="0">
              <a:solidFill>
                <a:srgbClr val="FFFF00"/>
              </a:solidFill>
              <a:ea typeface="ＭＳ Ｐゴシック" charset="-128"/>
            </a:endParaRPr>
          </a:p>
          <a:p>
            <a:pPr marL="0" indent="0">
              <a:buFont typeface="Wingdings" pitchFamily="2" charset="2"/>
              <a:buNone/>
            </a:pPr>
            <a:r>
              <a:rPr lang="en-US" sz="2000" smtClean="0">
                <a:solidFill>
                  <a:srgbClr val="FFFF00"/>
                </a:solidFill>
                <a:ea typeface="ＭＳ Ｐゴシック" charset="-128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</a:rPr>
              <a:t>Election of 2016 Officers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914400"/>
            <a:ext cx="8991600" cy="5638800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en-US" sz="2000" smtClean="0">
                <a:solidFill>
                  <a:srgbClr val="FFFF00"/>
                </a:solidFill>
                <a:ea typeface="ＭＳ Ｐゴシック" charset="-128"/>
              </a:rPr>
              <a:t>	</a:t>
            </a: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		</a:t>
            </a:r>
            <a:endParaRPr lang="en-US" sz="2000" smtClean="0">
              <a:solidFill>
                <a:srgbClr val="FFFF00"/>
              </a:solidFill>
              <a:ea typeface="ＭＳ Ｐゴシック" charset="-128"/>
            </a:endParaRP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Co – President			Suzanna Rubottom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Co – President			Tiffany Westerman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Landscape		Jay Rubottom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Treasurer		Chuck Stein 	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Security		Charlotte Albrecht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Media		Craig Sutton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Presidents at Large		Jerry &amp; John Bradley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ea typeface="Arial" pitchFamily="34" charset="0"/>
              </a:rPr>
              <a:t>Vice President Membership	Please Volunteer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chemeClr val="tx2"/>
                </a:solidFill>
                <a:ea typeface="Arial" pitchFamily="34" charset="0"/>
              </a:rPr>
              <a:t>Vice president Communication</a:t>
            </a: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	</a:t>
            </a:r>
            <a:r>
              <a:rPr lang="en-US" smtClean="0">
                <a:ea typeface="Arial" pitchFamily="34" charset="0"/>
              </a:rPr>
              <a:t>Please Volunteer</a:t>
            </a:r>
            <a:endParaRPr lang="en-US" smtClean="0">
              <a:solidFill>
                <a:srgbClr val="FFFF00"/>
              </a:solidFill>
              <a:ea typeface="Arial" pitchFamily="34" charset="0"/>
            </a:endParaRP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ea typeface="Arial" pitchFamily="34" charset="0"/>
              </a:rPr>
              <a:t>Kids Club Committee		Please Volunteer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ea typeface="Arial" pitchFamily="34" charset="0"/>
              </a:rPr>
              <a:t>Security Service Committee	Please Volunteer</a:t>
            </a: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	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endParaRPr lang="en-US" sz="2800" smtClean="0">
              <a:solidFill>
                <a:srgbClr val="FFFF00"/>
              </a:solidFill>
              <a:ea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914400"/>
            <a:ext cx="8229600" cy="914400"/>
          </a:xfrm>
        </p:spPr>
        <p:txBody>
          <a:bodyPr/>
          <a:lstStyle/>
          <a:p>
            <a:pPr eaLnBrk="1" hangingPunct="1"/>
            <a:r>
              <a:rPr lang="en-US" sz="3200" smtClean="0">
                <a:solidFill>
                  <a:srgbClr val="FFFF00"/>
                </a:solidFill>
                <a:ea typeface="ＭＳ Ｐゴシック" charset="-128"/>
              </a:rPr>
              <a:t>Thank you for your attendance and support.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4530725"/>
          </a:xfrm>
        </p:spPr>
        <p:txBody>
          <a:bodyPr/>
          <a:lstStyle/>
          <a:p>
            <a:pPr algn="ctr" eaLnBrk="1" hangingPunct="1">
              <a:buFont typeface="Wingdings" charset="0"/>
              <a:buNone/>
              <a:defRPr/>
            </a:pP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58371" name="Picture 4" descr="WPHALogoP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2667000"/>
            <a:ext cx="59436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charset="-128"/>
              </a:rPr>
              <a:t>A Big Thank You To: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530725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endParaRPr lang="en-US" sz="28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8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  <a:ea typeface="ＭＳ Ｐゴシック" charset="-128"/>
              </a:rPr>
              <a:t>City Of Dallas – Jennifer Gates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  <a:ea typeface="ＭＳ Ｐゴシック" charset="-128"/>
              </a:rPr>
              <a:t>Dallas School District  - Edwin Flores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800" b="1" smtClean="0">
                <a:solidFill>
                  <a:srgbClr val="FFFF00"/>
                </a:solidFill>
                <a:ea typeface="ＭＳ Ｐゴシック" charset="-128"/>
              </a:rPr>
              <a:t> Our Redeemer Lutheran Church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Windsor Park Volunteers </a:t>
            </a:r>
          </a:p>
          <a:p>
            <a:pPr algn="ctr" eaLnBrk="1" hangingPunct="1">
              <a:buFont typeface="Wingdings" pitchFamily="2" charset="2"/>
              <a:buNone/>
            </a:pPr>
            <a:endParaRPr lang="en-US" sz="24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0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4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endParaRPr lang="en-US" sz="2400" b="1" smtClean="0">
              <a:solidFill>
                <a:srgbClr val="FFFF00"/>
              </a:solidFill>
              <a:ea typeface="ＭＳ Ｐゴシック" charset="-128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sz="2400" b="1" smtClean="0">
                <a:solidFill>
                  <a:srgbClr val="FFFF00"/>
                </a:solidFill>
                <a:ea typeface="ＭＳ Ｐゴシック" charset="-128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12787"/>
          </a:xfrm>
        </p:spPr>
        <p:txBody>
          <a:bodyPr/>
          <a:lstStyle/>
          <a:p>
            <a:pPr>
              <a:defRPr/>
            </a:pPr>
            <a:r>
              <a:rPr lang="en-US" dirty="0" smtClean="0">
                <a:solidFill>
                  <a:srgbClr val="FFFF00"/>
                </a:solidFill>
                <a:ea typeface="+mj-ea"/>
              </a:rPr>
              <a:t>2015 Volunteers</a:t>
            </a:r>
            <a:endParaRPr lang="en-US" dirty="0">
              <a:ea typeface="+mj-e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066800"/>
            <a:ext cx="8991600" cy="5715000"/>
          </a:xfrm>
        </p:spPr>
        <p:txBody>
          <a:bodyPr/>
          <a:lstStyle/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Co – Presidents			Suzanna Rubottom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						Jay Rubottom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Landscape		Jay Rubottom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Media		Craig Sutton	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Security 		Charlotte Albrecht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Vice President Treasurer		Chuck Stein 	</a:t>
            </a:r>
            <a:endParaRPr lang="en-US" sz="2800" smtClean="0">
              <a:solidFill>
                <a:srgbClr val="FFFF00"/>
              </a:solidFill>
              <a:ea typeface="Arial" pitchFamily="34" charset="0"/>
            </a:endParaRP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Social Committee			Tiffany Westerman 						Deborah Lund 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						Astrid Merriman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Street Captain – Head		Hilary Moorehead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Preston Hollow Village		Bradley Brothers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						Terry Haines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r>
              <a:rPr lang="en-US" smtClean="0">
                <a:solidFill>
                  <a:srgbClr val="FFFF00"/>
                </a:solidFill>
                <a:ea typeface="Arial" pitchFamily="34" charset="0"/>
              </a:rPr>
              <a:t>Walcrest Water Storage		David Gleeson</a:t>
            </a:r>
          </a:p>
          <a:p>
            <a:pPr lvl="2" eaLnBrk="1" hangingPunct="1">
              <a:buClr>
                <a:srgbClr val="0066FF"/>
              </a:buClr>
              <a:buFont typeface="Wingdings" pitchFamily="2" charset="2"/>
              <a:buNone/>
            </a:pPr>
            <a:endParaRPr lang="en-US" smtClean="0">
              <a:solidFill>
                <a:srgbClr val="FFFF00"/>
              </a:solidFill>
              <a:ea typeface="Arial" pitchFamily="34" charset="0"/>
            </a:endParaRPr>
          </a:p>
          <a:p>
            <a:pPr>
              <a:buFont typeface="Wingdings" pitchFamily="2" charset="2"/>
              <a:buNone/>
            </a:pPr>
            <a:endParaRPr lang="en-US" smtClean="0"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>
                <a:solidFill>
                  <a:srgbClr val="FFFF00"/>
                </a:solidFill>
                <a:ea typeface="ＭＳ Ｐゴシック" charset="-128"/>
              </a:rPr>
              <a:t>Dues</a:t>
            </a:r>
            <a:br>
              <a:rPr lang="en-US" sz="3600" smtClean="0">
                <a:solidFill>
                  <a:srgbClr val="FFFF00"/>
                </a:solidFill>
                <a:ea typeface="ＭＳ Ｐゴシック" charset="-128"/>
              </a:rPr>
            </a:br>
            <a:r>
              <a:rPr lang="en-US" sz="3600" smtClean="0">
                <a:solidFill>
                  <a:srgbClr val="FFFF00"/>
                </a:solidFill>
                <a:ea typeface="ＭＳ Ｐゴシック" charset="-128"/>
              </a:rPr>
              <a:t>Value Received</a:t>
            </a:r>
            <a:br>
              <a:rPr lang="en-US" sz="3600" smtClean="0">
                <a:solidFill>
                  <a:srgbClr val="FFFF00"/>
                </a:solidFill>
                <a:ea typeface="ＭＳ Ｐゴシック" charset="-128"/>
              </a:rPr>
            </a:br>
            <a:endParaRPr lang="en-US" sz="3600" smtClean="0">
              <a:solidFill>
                <a:srgbClr val="FFFF00"/>
              </a:solidFill>
              <a:ea typeface="ＭＳ Ｐゴシック" charset="-128"/>
            </a:endParaRPr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5344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sz="2400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400" smtClean="0">
                <a:solidFill>
                  <a:srgbClr val="FFFF00"/>
                </a:solidFill>
                <a:ea typeface="ＭＳ Ｐゴシック" charset="-128"/>
              </a:rPr>
              <a:t>	</a:t>
            </a: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Greening improves appearance and home values.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	- vines, trees, esplanades, painting, mowing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Collective voice protects home values (zoning etc.)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Security efforts improves safety – lighting, alley mirrors, patrol, 911 calls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Traffic control  - blinking light, speeding, bike lane, etc.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Pay dues online at www.WPHAdallas.com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600" smtClean="0">
                <a:solidFill>
                  <a:srgbClr val="FFFF00"/>
                </a:solidFill>
                <a:ea typeface="ＭＳ Ｐゴシック" charset="-128"/>
              </a:rPr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rgbClr val="FFFF00"/>
                </a:solidFill>
                <a:ea typeface="ＭＳ Ｐゴシック" charset="-128"/>
              </a:rPr>
              <a:t>Membership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229600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1800" b="1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         Participation 	  % 	Homes       Dues 	Donations				  375</a:t>
            </a:r>
          </a:p>
          <a:p>
            <a:pPr eaLnBrk="1" hangingPunct="1">
              <a:buFont typeface="Wingdings" pitchFamily="2" charset="2"/>
              <a:buNone/>
            </a:pPr>
            <a:endParaRPr lang="en-US" sz="2000" b="1" smtClean="0">
              <a:solidFill>
                <a:srgbClr val="FFFF00"/>
              </a:solidFill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2008		 57%	  213             $ 75          	$15,980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2009		 57% 	  215	       $ 75          	$16,100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2010 		 57% 	  214	       $ 75          	$17,775 	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2011		 55% 	  208	       $100          	$23,400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         2012		 41% 	  185             $100          	$19,425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2013  		</a:t>
            </a:r>
            <a:r>
              <a:rPr lang="en-US" sz="1800" b="1" smtClean="0">
                <a:solidFill>
                  <a:srgbClr val="FF0000"/>
                </a:solidFill>
                <a:ea typeface="ＭＳ Ｐゴシック" charset="-128"/>
              </a:rPr>
              <a:t> 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53% </a:t>
            </a:r>
            <a:r>
              <a:rPr lang="en-US" sz="1800" b="1" smtClean="0">
                <a:solidFill>
                  <a:srgbClr val="FF0000"/>
                </a:solidFill>
                <a:ea typeface="ＭＳ Ｐゴシック" charset="-128"/>
              </a:rPr>
              <a:t>	  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199	       $100          	$21,700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2014		 53% 	  198	       $100          	$21,300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2015		 47%</a:t>
            </a:r>
            <a:r>
              <a:rPr lang="en-US" sz="1800" b="1" smtClean="0">
                <a:solidFill>
                  <a:srgbClr val="FF0000"/>
                </a:solidFill>
                <a:ea typeface="ＭＳ Ｐゴシック" charset="-128"/>
              </a:rPr>
              <a:t>	  </a:t>
            </a: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178 	       $120              $22,670</a:t>
            </a:r>
            <a:endParaRPr lang="en-US" sz="1800" b="1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sz="1800" b="1" smtClean="0">
                <a:solidFill>
                  <a:srgbClr val="FFFF00"/>
                </a:solidFill>
                <a:ea typeface="ＭＳ Ｐゴシック" charset="-128"/>
              </a:rPr>
              <a:t>		2016		   ?	    ?	       $120		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ea typeface="+mj-ea"/>
              </a:rPr>
              <a:t>Financials Actual </a:t>
            </a:r>
            <a:r>
              <a:rPr lang="en-US" sz="2800" dirty="0" err="1" smtClean="0">
                <a:solidFill>
                  <a:srgbClr val="FFFF00"/>
                </a:solidFill>
                <a:ea typeface="+mj-ea"/>
              </a:rPr>
              <a:t>vs</a:t>
            </a:r>
            <a:r>
              <a:rPr lang="en-US" sz="2800" dirty="0" smtClean="0">
                <a:solidFill>
                  <a:srgbClr val="FFFF00"/>
                </a:solidFill>
                <a:ea typeface="+mj-ea"/>
              </a:rPr>
              <a:t> Forecast 2015</a:t>
            </a:r>
            <a:br>
              <a:rPr lang="en-US" sz="2800" dirty="0" smtClean="0">
                <a:solidFill>
                  <a:srgbClr val="FFFF00"/>
                </a:solidFill>
                <a:ea typeface="+mj-ea"/>
              </a:rPr>
            </a:br>
            <a:endParaRPr lang="en-US" sz="2800" dirty="0">
              <a:ea typeface="+mj-ea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295400" y="990600"/>
          <a:ext cx="6324599" cy="53736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28622"/>
                <a:gridCol w="933129"/>
                <a:gridCol w="699848"/>
                <a:gridCol w="1108091"/>
                <a:gridCol w="388804"/>
                <a:gridCol w="1108091"/>
                <a:gridCol w="311042"/>
                <a:gridCol w="1146972"/>
              </a:tblGrid>
              <a:tr h="329274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WPHA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Forecast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Actual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Variance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9276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2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Avail Balance Beginning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effectLst/>
                        </a:rPr>
                        <a:t>12,813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14,916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           </a:t>
                      </a:r>
                    </a:p>
                    <a:p>
                      <a:pPr algn="l" fontAlgn="b"/>
                      <a:r>
                        <a:rPr lang="en-US" sz="1600" u="none" strike="noStrike" baseline="0" dirty="0" smtClean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solidFill>
                            <a:srgbClr val="00CC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2,103</a:t>
                      </a:r>
                      <a:endParaRPr lang="en-US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20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Revenue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 23,880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  22,680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</a:t>
                      </a:r>
                      <a:endParaRPr lang="en-US" sz="1600" u="none" strike="noStrike" dirty="0" smtClean="0">
                        <a:effectLst/>
                      </a:endParaRPr>
                    </a:p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(1,200) 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4141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8100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6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Projects Esplanades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6,400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4,307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9900"/>
                          </a:solidFill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  2,093</a:t>
                      </a:r>
                      <a:endParaRPr lang="en-US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480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effectLst/>
                        </a:rPr>
                        <a:t>Projects Security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2,000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baseline="0" dirty="0" smtClean="0">
                          <a:effectLst/>
                        </a:rPr>
                        <a:t>525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009900"/>
                          </a:solidFill>
                          <a:effectLst/>
                        </a:rPr>
                        <a:t>   </a:t>
                      </a:r>
                      <a:r>
                        <a:rPr lang="en-US" sz="1600" u="none" strike="noStrike" baseline="0" dirty="0" smtClean="0">
                          <a:solidFill>
                            <a:srgbClr val="0099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1,475</a:t>
                      </a:r>
                      <a:endParaRPr lang="en-US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9276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effectLst/>
                        </a:rPr>
                        <a:t>Projects Social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        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 smtClean="0">
                          <a:effectLst/>
                        </a:rPr>
                        <a:t>2,651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(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2,651)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237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Operating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sng" strike="noStrike" dirty="0">
                          <a:effectLst/>
                        </a:rPr>
                        <a:t>  </a:t>
                      </a:r>
                      <a:r>
                        <a:rPr lang="en-US" sz="1600" u="sng" strike="noStrike" dirty="0" smtClean="0">
                          <a:effectLst/>
                        </a:rPr>
                        <a:t> 18,000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sng" strike="noStrike" dirty="0">
                          <a:effectLst/>
                        </a:rPr>
                        <a:t>  </a:t>
                      </a:r>
                      <a:r>
                        <a:rPr lang="en-US" sz="1600" u="sng" strike="noStrike" dirty="0" smtClean="0">
                          <a:effectLst/>
                        </a:rPr>
                        <a:t>15,897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solidFill>
                            <a:srgbClr val="009900"/>
                          </a:solidFill>
                          <a:effectLst/>
                        </a:rPr>
                        <a:t>2,103</a:t>
                      </a:r>
                      <a:endParaRPr lang="en-US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2927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Expenses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  27,000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23,381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solidFill>
                            <a:srgbClr val="FF0000"/>
                          </a:solidFill>
                          <a:effectLst/>
                        </a:rPr>
                        <a:t>  </a:t>
                      </a:r>
                      <a:r>
                        <a:rPr lang="en-US" sz="1600" u="none" strike="noStrike" baseline="0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rgbClr val="009900"/>
                          </a:solidFill>
                          <a:effectLst/>
                        </a:rPr>
                        <a:t>3,620</a:t>
                      </a:r>
                      <a:endParaRPr lang="en-US" sz="1600" b="1" i="0" u="none" strike="noStrike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30820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032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Avail Balance Ending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 9,693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14,215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600" u="none" strike="noStrike" baseline="0" dirty="0" smtClean="0">
                          <a:solidFill>
                            <a:srgbClr val="009900"/>
                          </a:solidFill>
                          <a:effectLst/>
                        </a:rPr>
                        <a:t>4,552</a:t>
                      </a:r>
                      <a:endParaRPr lang="en-US" sz="1600" b="1" i="0" u="none" strike="noStrike" dirty="0">
                        <a:solidFill>
                          <a:srgbClr val="0099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FFFF00"/>
                </a:solidFill>
                <a:ea typeface="+mj-ea"/>
              </a:rPr>
              <a:t>Financials 2016 Forecast</a:t>
            </a:r>
            <a:endParaRPr lang="en-US" sz="2800" dirty="0">
              <a:ea typeface="+mj-ea"/>
            </a:endParaRPr>
          </a:p>
        </p:txBody>
      </p:sp>
      <p:graphicFrame>
        <p:nvGraphicFramePr>
          <p:cNvPr id="27" name="Content Placeholder 26"/>
          <p:cNvGraphicFramePr>
            <a:graphicFrameLocks noGrp="1"/>
          </p:cNvGraphicFramePr>
          <p:nvPr>
            <p:ph idx="1"/>
          </p:nvPr>
        </p:nvGraphicFramePr>
        <p:xfrm>
          <a:off x="762000" y="1447800"/>
          <a:ext cx="7696202" cy="49200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76653"/>
                <a:gridCol w="1075390"/>
                <a:gridCol w="806541"/>
                <a:gridCol w="1277025"/>
                <a:gridCol w="448080"/>
                <a:gridCol w="1277025"/>
                <a:gridCol w="358463"/>
                <a:gridCol w="1277025"/>
              </a:tblGrid>
              <a:tr h="419835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WPHA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Forecast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Actual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>
                          <a:effectLst/>
                        </a:rPr>
                        <a:t>Actual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835"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2016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2015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2014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691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Avail Balance Beginning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14,214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 14,916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9,685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8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 smtClean="0">
                          <a:effectLst/>
                        </a:rPr>
                        <a:t>Revenue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21,600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22,679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21,302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9758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Esplanade Project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</a:t>
                      </a:r>
                      <a:r>
                        <a:rPr lang="en-US" sz="1600" u="none" strike="noStrike" dirty="0" smtClean="0">
                          <a:effectLst/>
                        </a:rPr>
                        <a:t>-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</a:t>
                      </a:r>
                      <a:r>
                        <a:rPr lang="en-US" sz="1600" u="none" strike="noStrike" dirty="0" smtClean="0">
                          <a:effectLst/>
                        </a:rPr>
                        <a:t>4,307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2621">
                <a:tc gridSpan="3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</a:t>
                      </a:r>
                      <a:r>
                        <a:rPr lang="en-US" sz="1600" u="none" strike="noStrike" dirty="0" smtClean="0">
                          <a:effectLst/>
                        </a:rPr>
                        <a:t>Social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Events</a:t>
                      </a: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3,000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2,651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 -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835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   </a:t>
                      </a:r>
                      <a:r>
                        <a:rPr lang="en-US" sz="1600" u="none" strike="noStrike" dirty="0" smtClean="0">
                          <a:effectLst/>
                        </a:rPr>
                        <a:t>Security</a:t>
                      </a:r>
                      <a:r>
                        <a:rPr lang="en-US" sz="1600" u="none" strike="noStrike" baseline="0" dirty="0" smtClean="0">
                          <a:effectLst/>
                        </a:rPr>
                        <a:t> Projects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</a:t>
                      </a:r>
                      <a:r>
                        <a:rPr lang="en-US" sz="1600" u="none" strike="noStrike" dirty="0" smtClean="0">
                          <a:effectLst/>
                        </a:rPr>
                        <a:t>4,000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 smtClean="0">
                          <a:effectLst/>
                        </a:rPr>
                        <a:t>525            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          -  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7021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   Operating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  18,000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  </a:t>
                      </a:r>
                      <a:r>
                        <a:rPr lang="en-US" sz="1600" u="sng" strike="noStrike" dirty="0" smtClean="0">
                          <a:effectLst/>
                        </a:rPr>
                        <a:t>15,897 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sng" strike="noStrike" dirty="0">
                          <a:effectLst/>
                        </a:rPr>
                        <a:t>  </a:t>
                      </a:r>
                      <a:r>
                        <a:rPr lang="en-US" sz="1600" u="sng" strike="noStrike" dirty="0" smtClean="0">
                          <a:effectLst/>
                        </a:rPr>
                        <a:t>16,982</a:t>
                      </a:r>
                      <a:endParaRPr lang="en-US" sz="1600" b="1" i="0" u="sng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1983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Expenses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US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22,600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23,381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16,982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69137"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>
                          <a:effectLst/>
                        </a:rPr>
                        <a:t>Avail Balance Ending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15,614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14,214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600" u="none" strike="noStrike" dirty="0" smtClean="0">
                          <a:effectLst/>
                        </a:rPr>
                        <a:t>14,916 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0812" name="Rectangle 28"/>
          <p:cNvSpPr>
            <a:spLocks noChangeArrowheads="1"/>
          </p:cNvSpPr>
          <p:nvPr/>
        </p:nvSpPr>
        <p:spPr bwMode="auto">
          <a:xfrm>
            <a:off x="1371600" y="914400"/>
            <a:ext cx="6324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en-US" sz="2000" u="none">
                <a:solidFill>
                  <a:srgbClr val="FFFF00"/>
                </a:solidFill>
              </a:rPr>
              <a:t>If dues less than Forecast expenses will be restricted.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Content Placeholder 3" descr="b PHV 2015Conceptual Land 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6128" b="26128"/>
          <a:stretch>
            <a:fillRect/>
          </a:stretch>
        </p:blipFill>
        <p:spPr>
          <a:xfrm>
            <a:off x="228600" y="381000"/>
            <a:ext cx="8610600" cy="6096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2">
      <a:dk1>
        <a:srgbClr val="000080"/>
      </a:dk1>
      <a:lt1>
        <a:srgbClr val="FFFFFF"/>
      </a:lt1>
      <a:dk2>
        <a:srgbClr val="000099"/>
      </a:dk2>
      <a:lt2>
        <a:srgbClr val="FFFFFF"/>
      </a:lt2>
      <a:accent1>
        <a:srgbClr val="3366FF"/>
      </a:accent1>
      <a:accent2>
        <a:srgbClr val="7B46D0"/>
      </a:accent2>
      <a:accent3>
        <a:srgbClr val="AAAACA"/>
      </a:accent3>
      <a:accent4>
        <a:srgbClr val="DADADA"/>
      </a:accent4>
      <a:accent5>
        <a:srgbClr val="ADB8FF"/>
      </a:accent5>
      <a:accent6>
        <a:srgbClr val="6F3FBC"/>
      </a:accent6>
      <a:hlink>
        <a:srgbClr val="86D1EC"/>
      </a:hlink>
      <a:folHlink>
        <a:srgbClr val="45C984"/>
      </a:folHlink>
    </a:clrScheme>
    <a:fontScheme name="Beam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25882</TotalTime>
  <Words>771</Words>
  <Application>Microsoft Office PowerPoint</Application>
  <PresentationFormat>On-screen Show (4:3)</PresentationFormat>
  <Paragraphs>396</Paragraphs>
  <Slides>25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ＭＳ Ｐゴシック</vt:lpstr>
      <vt:lpstr>Wingdings</vt:lpstr>
      <vt:lpstr>Calibri</vt:lpstr>
      <vt:lpstr>Verdana</vt:lpstr>
      <vt:lpstr>Beam</vt:lpstr>
      <vt:lpstr>Slide 1</vt:lpstr>
      <vt:lpstr>Agenda</vt:lpstr>
      <vt:lpstr>A Big Thank You To:</vt:lpstr>
      <vt:lpstr>2015 Volunteers</vt:lpstr>
      <vt:lpstr>Dues Value Received </vt:lpstr>
      <vt:lpstr>Membership</vt:lpstr>
      <vt:lpstr>Financials Actual vs Forecast 2015 </vt:lpstr>
      <vt:lpstr>Financials 2016 Forecast</vt:lpstr>
      <vt:lpstr>Slide 9</vt:lpstr>
      <vt:lpstr>Slide 10</vt:lpstr>
      <vt:lpstr>Slide 11</vt:lpstr>
      <vt:lpstr>Slide 12</vt:lpstr>
      <vt:lpstr>WPHA Priorities</vt:lpstr>
      <vt:lpstr>WP Survey Results </vt:lpstr>
      <vt:lpstr>Social Committee</vt:lpstr>
      <vt:lpstr>Block Captains</vt:lpstr>
      <vt:lpstr>Crime Rate *Motor vehicles are the large majority*</vt:lpstr>
      <vt:lpstr>Crime 2015</vt:lpstr>
      <vt:lpstr>Crime</vt:lpstr>
      <vt:lpstr>Light the Alleys Project</vt:lpstr>
      <vt:lpstr>Special Response Group</vt:lpstr>
      <vt:lpstr>First Watch</vt:lpstr>
      <vt:lpstr>First Watch &amp; SRG</vt:lpstr>
      <vt:lpstr>Election of 2016 Officers</vt:lpstr>
      <vt:lpstr>Thank you for your attendance and support.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Ann C. Kight</dc:creator>
  <cp:lastModifiedBy>Deborah</cp:lastModifiedBy>
  <cp:revision>1267</cp:revision>
  <cp:lastPrinted>2015-02-07T22:23:12Z</cp:lastPrinted>
  <dcterms:created xsi:type="dcterms:W3CDTF">2009-03-04T03:12:25Z</dcterms:created>
  <dcterms:modified xsi:type="dcterms:W3CDTF">2016-03-01T12:33:24Z</dcterms:modified>
</cp:coreProperties>
</file>